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6.2.2018</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6.2.2018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6.2.2018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6.2.2018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6.2.2018</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6.2.2018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6.2.2018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6.2.2018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6.2.2018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6.2.2018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6.2.2018</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6.2.2018</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31640" y="5013176"/>
            <a:ext cx="6400800" cy="1600200"/>
          </a:xfrm>
        </p:spPr>
        <p:txBody>
          <a:bodyPr>
            <a:normAutofit fontScale="92500" lnSpcReduction="10000"/>
          </a:bodyPr>
          <a:lstStyle/>
          <a:p>
            <a:pPr>
              <a:defRPr/>
            </a:pPr>
            <a:r>
              <a:rPr lang="tr-TR" b="1" dirty="0" smtClean="0">
                <a:solidFill>
                  <a:schemeClr val="tx1"/>
                </a:solidFill>
              </a:rPr>
              <a:t>Yrd.</a:t>
            </a:r>
            <a:r>
              <a:rPr lang="tr-TR" b="1" dirty="0" err="1" smtClean="0">
                <a:solidFill>
                  <a:schemeClr val="tx1"/>
                </a:solidFill>
              </a:rPr>
              <a:t>Doç.Dr</a:t>
            </a:r>
            <a:r>
              <a:rPr lang="tr-TR" b="1" dirty="0" smtClean="0">
                <a:solidFill>
                  <a:schemeClr val="tx1"/>
                </a:solidFill>
              </a:rPr>
              <a:t>. Reha KILIÇHAN</a:t>
            </a:r>
          </a:p>
          <a:p>
            <a:pPr>
              <a:defRPr/>
            </a:pPr>
            <a:r>
              <a:rPr lang="tr-TR" b="1" dirty="0" smtClean="0">
                <a:solidFill>
                  <a:schemeClr val="tx1"/>
                </a:solidFill>
              </a:rPr>
              <a:t>Erciyes Üniversitesi Turizm Fakültesi</a:t>
            </a:r>
          </a:p>
          <a:p>
            <a:pPr>
              <a:defRPr/>
            </a:pPr>
            <a:endParaRPr lang="tr-TR" b="1" dirty="0" smtClean="0">
              <a:solidFill>
                <a:schemeClr val="tx1"/>
              </a:solidFill>
            </a:endParaRPr>
          </a:p>
          <a:p>
            <a:pPr>
              <a:defRPr/>
            </a:pPr>
            <a:r>
              <a:rPr lang="tr-TR" sz="1800" b="1" dirty="0" smtClean="0">
                <a:solidFill>
                  <a:schemeClr val="tx1"/>
                </a:solidFill>
              </a:rPr>
              <a:t>2018</a:t>
            </a:r>
            <a:endParaRPr lang="tr-TR" dirty="0"/>
          </a:p>
        </p:txBody>
      </p:sp>
      <p:sp>
        <p:nvSpPr>
          <p:cNvPr id="2" name="1 Başlık"/>
          <p:cNvSpPr>
            <a:spLocks noGrp="1"/>
          </p:cNvSpPr>
          <p:nvPr>
            <p:ph type="ctrTitle"/>
          </p:nvPr>
        </p:nvSpPr>
        <p:spPr/>
        <p:txBody>
          <a:bodyPr>
            <a:normAutofit/>
          </a:bodyPr>
          <a:lstStyle/>
          <a:p>
            <a:r>
              <a:rPr lang="tr-TR" sz="4800" b="1" dirty="0" smtClean="0"/>
              <a:t>OSMANLI MUTFAĞI</a:t>
            </a:r>
            <a:endParaRPr lang="tr-TR"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1447800"/>
            <a:ext cx="3384376" cy="5221560"/>
          </a:xfrm>
        </p:spPr>
        <p:txBody>
          <a:bodyPr/>
          <a:lstStyle/>
          <a:p>
            <a:endParaRPr lang="tr-TR" dirty="0" smtClean="0"/>
          </a:p>
          <a:p>
            <a:endParaRPr lang="tr-TR" dirty="0"/>
          </a:p>
        </p:txBody>
      </p:sp>
      <p:sp>
        <p:nvSpPr>
          <p:cNvPr id="5" name="1 Başlık"/>
          <p:cNvSpPr>
            <a:spLocks noGrp="1"/>
          </p:cNvSpPr>
          <p:nvPr>
            <p:ph type="title"/>
          </p:nvPr>
        </p:nvSpPr>
        <p:spPr/>
        <p:txBody>
          <a:bodyPr/>
          <a:lstStyle/>
          <a:p>
            <a:pPr algn="ctr"/>
            <a:r>
              <a:rPr lang="tr-TR" b="1" dirty="0" smtClean="0">
                <a:solidFill>
                  <a:schemeClr val="tx1"/>
                </a:solidFill>
              </a:rPr>
              <a:t>OSMANLI MUTFAĞI</a:t>
            </a:r>
            <a:endParaRPr lang="tr-TR" b="1" dirty="0">
              <a:solidFill>
                <a:schemeClr val="tx1"/>
              </a:solidFill>
            </a:endParaRPr>
          </a:p>
        </p:txBody>
      </p:sp>
      <p:pic>
        <p:nvPicPr>
          <p:cNvPr id="22530" name="Picture 2"/>
          <p:cNvPicPr>
            <a:picLocks noChangeAspect="1" noChangeArrowheads="1"/>
          </p:cNvPicPr>
          <p:nvPr/>
        </p:nvPicPr>
        <p:blipFill>
          <a:blip r:embed="rId2" cstate="print"/>
          <a:srcRect/>
          <a:stretch>
            <a:fillRect/>
          </a:stretch>
        </p:blipFill>
        <p:spPr bwMode="auto">
          <a:xfrm>
            <a:off x="323528" y="2276872"/>
            <a:ext cx="8589761" cy="229741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1447800"/>
            <a:ext cx="3384376" cy="5221560"/>
          </a:xfrm>
        </p:spPr>
        <p:txBody>
          <a:bodyPr/>
          <a:lstStyle/>
          <a:p>
            <a:endParaRPr lang="tr-TR" dirty="0" smtClean="0"/>
          </a:p>
          <a:p>
            <a:endParaRPr lang="tr-TR" dirty="0"/>
          </a:p>
        </p:txBody>
      </p:sp>
      <p:sp>
        <p:nvSpPr>
          <p:cNvPr id="5" name="1 Başlık"/>
          <p:cNvSpPr>
            <a:spLocks noGrp="1"/>
          </p:cNvSpPr>
          <p:nvPr>
            <p:ph type="title"/>
          </p:nvPr>
        </p:nvSpPr>
        <p:spPr/>
        <p:txBody>
          <a:bodyPr/>
          <a:lstStyle/>
          <a:p>
            <a:pPr algn="ctr"/>
            <a:r>
              <a:rPr lang="tr-TR" b="1" dirty="0" smtClean="0">
                <a:solidFill>
                  <a:schemeClr val="tx1"/>
                </a:solidFill>
              </a:rPr>
              <a:t>OSMANLI MUTFAĞI</a:t>
            </a:r>
            <a:endParaRPr lang="tr-TR" b="1" dirty="0">
              <a:solidFill>
                <a:schemeClr val="tx1"/>
              </a:solidFill>
            </a:endParaRPr>
          </a:p>
        </p:txBody>
      </p:sp>
      <p:sp>
        <p:nvSpPr>
          <p:cNvPr id="6" name="2 İçerik Yer Tutucusu"/>
          <p:cNvSpPr txBox="1">
            <a:spLocks/>
          </p:cNvSpPr>
          <p:nvPr/>
        </p:nvSpPr>
        <p:spPr>
          <a:xfrm>
            <a:off x="1115616" y="2095872"/>
            <a:ext cx="2952328" cy="522156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tr-TR" sz="2600" b="1" dirty="0" smtClean="0"/>
              <a:t>Şerbetler</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tr-TR" sz="2600" b="1" i="0" u="none" strike="noStrike" kern="1200" cap="none" spc="0" normalizeH="0" baseline="0" noProof="0" dirty="0" smtClean="0">
                <a:ln>
                  <a:noFill/>
                </a:ln>
                <a:solidFill>
                  <a:schemeClr val="tx1"/>
                </a:solidFill>
                <a:effectLst/>
                <a:uLnTx/>
                <a:uFillTx/>
                <a:latin typeface="+mn-lt"/>
                <a:ea typeface="+mn-ea"/>
                <a:cs typeface="+mn-cs"/>
              </a:rPr>
              <a:t>Şekerlemeler</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tr-TR" sz="2600" b="1" dirty="0" smtClean="0"/>
              <a:t>Helvalar</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tr-TR" sz="2600" b="1" i="0" u="none" strike="noStrike" kern="1200" cap="none" spc="0" normalizeH="0" baseline="0" noProof="0" dirty="0" smtClean="0">
                <a:ln>
                  <a:noFill/>
                </a:ln>
                <a:solidFill>
                  <a:schemeClr val="tx1"/>
                </a:solidFill>
                <a:effectLst/>
                <a:uLnTx/>
                <a:uFillTx/>
                <a:latin typeface="+mn-lt"/>
                <a:ea typeface="+mn-ea"/>
                <a:cs typeface="+mn-cs"/>
              </a:rPr>
              <a:t>Dondurma</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tr-TR" sz="2600" b="1" dirty="0" smtClean="0"/>
              <a:t>Reçel</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tr-TR" sz="2600" b="1" i="0" u="none" strike="noStrike" kern="1200" cap="none" spc="0" normalizeH="0" baseline="0" noProof="0" dirty="0" smtClean="0">
                <a:ln>
                  <a:noFill/>
                </a:ln>
                <a:solidFill>
                  <a:schemeClr val="tx1"/>
                </a:solidFill>
                <a:effectLst/>
                <a:uLnTx/>
                <a:uFillTx/>
                <a:latin typeface="+mn-lt"/>
                <a:ea typeface="+mn-ea"/>
                <a:cs typeface="+mn-cs"/>
              </a:rPr>
              <a:t>Limonata…</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lang="tr-TR" sz="2600" b="1" dirty="0" smtClean="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tr-TR"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tr-TR" sz="2600" b="1" smtClean="0"/>
              <a:t>Ve Eşsiz Yemekler…</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tr-T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3554" name="AutoShape 2" descr="osmanlı şerb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6" name="AutoShape 4" descr="osmanlı şerb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8" name="AutoShape 6" descr="osmanlı şerb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3560" name="Picture 8" descr="osmanlı şerbet ile ilgili görsel sonucu"/>
          <p:cNvPicPr>
            <a:picLocks noChangeAspect="1" noChangeArrowheads="1"/>
          </p:cNvPicPr>
          <p:nvPr/>
        </p:nvPicPr>
        <p:blipFill>
          <a:blip r:embed="rId2" cstate="print"/>
          <a:srcRect/>
          <a:stretch>
            <a:fillRect/>
          </a:stretch>
        </p:blipFill>
        <p:spPr bwMode="auto">
          <a:xfrm>
            <a:off x="3275856" y="1743074"/>
            <a:ext cx="5550272" cy="37021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1447800"/>
            <a:ext cx="3384376" cy="5221560"/>
          </a:xfrm>
        </p:spPr>
        <p:txBody>
          <a:bodyPr/>
          <a:lstStyle/>
          <a:p>
            <a:endParaRPr lang="tr-TR" dirty="0" smtClean="0"/>
          </a:p>
          <a:p>
            <a:endParaRPr lang="tr-TR" dirty="0"/>
          </a:p>
        </p:txBody>
      </p:sp>
      <p:sp>
        <p:nvSpPr>
          <p:cNvPr id="5" name="1 Başlık"/>
          <p:cNvSpPr>
            <a:spLocks noGrp="1"/>
          </p:cNvSpPr>
          <p:nvPr>
            <p:ph type="title"/>
          </p:nvPr>
        </p:nvSpPr>
        <p:spPr>
          <a:xfrm>
            <a:off x="539552" y="2780928"/>
            <a:ext cx="7772400" cy="1143000"/>
          </a:xfrm>
        </p:spPr>
        <p:txBody>
          <a:bodyPr/>
          <a:lstStyle/>
          <a:p>
            <a:pPr algn="ctr"/>
            <a:r>
              <a:rPr lang="tr-TR" b="1" dirty="0" smtClean="0">
                <a:solidFill>
                  <a:schemeClr val="tx1"/>
                </a:solidFill>
              </a:rPr>
              <a:t>TEŞEKKÜRLER</a:t>
            </a:r>
            <a:endParaRPr lang="tr-TR" b="1" dirty="0">
              <a:solidFill>
                <a:schemeClr val="tx1"/>
              </a:solidFill>
            </a:endParaRPr>
          </a:p>
        </p:txBody>
      </p:sp>
      <p:sp>
        <p:nvSpPr>
          <p:cNvPr id="23554" name="AutoShape 2" descr="osmanlı şerb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6" name="AutoShape 4" descr="osmanlı şerb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8" name="AutoShape 6" descr="osmanlı şerb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07950" y="274638"/>
            <a:ext cx="2519363" cy="1143000"/>
          </a:xfrm>
        </p:spPr>
        <p:txBody>
          <a:bodyPr/>
          <a:lstStyle/>
          <a:p>
            <a:pPr eaLnBrk="1" hangingPunct="1"/>
            <a:r>
              <a:rPr lang="tr-TR" sz="3200" dirty="0" smtClean="0">
                <a:solidFill>
                  <a:schemeClr val="tx1"/>
                </a:solidFill>
                <a:latin typeface="Times New Roman" pitchFamily="18" charset="0"/>
                <a:cs typeface="Times New Roman" pitchFamily="18" charset="0"/>
              </a:rPr>
              <a:t>İÇERİK</a:t>
            </a:r>
          </a:p>
        </p:txBody>
      </p:sp>
      <p:sp>
        <p:nvSpPr>
          <p:cNvPr id="7171" name="2 İçerik Yer Tutucusu"/>
          <p:cNvSpPr>
            <a:spLocks noGrp="1"/>
          </p:cNvSpPr>
          <p:nvPr>
            <p:ph sz="quarter" idx="1"/>
          </p:nvPr>
        </p:nvSpPr>
        <p:spPr>
          <a:xfrm>
            <a:off x="107950" y="1447800"/>
            <a:ext cx="8928100" cy="2197224"/>
          </a:xfrm>
        </p:spPr>
        <p:txBody>
          <a:bodyPr/>
          <a:lstStyle/>
          <a:p>
            <a:r>
              <a:rPr lang="tr-TR" sz="2000" dirty="0" smtClean="0"/>
              <a:t>Osmanlı </a:t>
            </a:r>
            <a:r>
              <a:rPr lang="tr-TR" sz="2000" dirty="0" smtClean="0"/>
              <a:t>Devleti’nden Osmanlı İmparatorluğu’na…</a:t>
            </a:r>
            <a:endParaRPr lang="tr-TR" sz="2000" dirty="0" smtClean="0"/>
          </a:p>
          <a:p>
            <a:r>
              <a:rPr lang="tr-TR" sz="2000" dirty="0" smtClean="0"/>
              <a:t>Osmanlı </a:t>
            </a:r>
            <a:r>
              <a:rPr lang="tr-TR" sz="2000" dirty="0" smtClean="0"/>
              <a:t>Mutfağı</a:t>
            </a:r>
            <a:r>
              <a:rPr lang="tr-TR" sz="2000" dirty="0" smtClean="0"/>
              <a:t> </a:t>
            </a:r>
            <a:r>
              <a:rPr lang="tr-TR" sz="2000" dirty="0" smtClean="0"/>
              <a:t>(Saray Mutfağı)…</a:t>
            </a:r>
            <a:endParaRPr lang="tr-TR" sz="2000" dirty="0" smtClean="0"/>
          </a:p>
          <a:p>
            <a:r>
              <a:rPr lang="tr-TR" sz="2000" dirty="0" smtClean="0"/>
              <a:t>Osmanlı Mutfağında Kullanılan Sofra Gereçleri,</a:t>
            </a:r>
          </a:p>
          <a:p>
            <a:r>
              <a:rPr lang="tr-TR" sz="2000" dirty="0" smtClean="0"/>
              <a:t>Osmanlı Saraylarında Mutfak Hizmetlileri,</a:t>
            </a:r>
          </a:p>
          <a:p>
            <a:r>
              <a:rPr lang="tr-TR" sz="2000" dirty="0" smtClean="0"/>
              <a:t>Osmanlı Mutfağında Sofra Gelenekleri</a:t>
            </a:r>
          </a:p>
        </p:txBody>
      </p:sp>
      <p:pic>
        <p:nvPicPr>
          <p:cNvPr id="4" name="Picture 2" descr="Yemek tarifleri, iftar menüleri, ramazan, sahur"/>
          <p:cNvPicPr>
            <a:picLocks noChangeAspect="1" noChangeArrowheads="1"/>
          </p:cNvPicPr>
          <p:nvPr/>
        </p:nvPicPr>
        <p:blipFill>
          <a:blip r:embed="rId2" cstate="print"/>
          <a:srcRect/>
          <a:stretch>
            <a:fillRect/>
          </a:stretch>
        </p:blipFill>
        <p:spPr bwMode="auto">
          <a:xfrm>
            <a:off x="4355976" y="2946792"/>
            <a:ext cx="4323910" cy="3667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778098"/>
          </a:xfrm>
        </p:spPr>
        <p:txBody>
          <a:bodyPr/>
          <a:lstStyle/>
          <a:p>
            <a:pPr algn="ctr"/>
            <a:r>
              <a:rPr lang="tr-TR" b="1" dirty="0" smtClean="0">
                <a:solidFill>
                  <a:schemeClr val="tx1"/>
                </a:solidFill>
              </a:rPr>
              <a:t>OSMANLI DEVLETİ</a:t>
            </a:r>
            <a:endParaRPr lang="tr-TR" b="1" dirty="0">
              <a:solidFill>
                <a:schemeClr val="tx1"/>
              </a:solidFill>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688032" y="3128616"/>
            <a:ext cx="7772400" cy="3324720"/>
          </a:xfrm>
          <a:prstGeom prst="rect">
            <a:avLst/>
          </a:prstGeom>
          <a:noFill/>
          <a:ln w="9525">
            <a:noFill/>
            <a:miter lim="800000"/>
            <a:headEnd/>
            <a:tailEnd/>
          </a:ln>
        </p:spPr>
      </p:pic>
      <p:pic>
        <p:nvPicPr>
          <p:cNvPr id="1028" name="Picture 4" descr="OSMANLI DEVLETİ ile ilgili görsel sonucu"/>
          <p:cNvPicPr>
            <a:picLocks noChangeAspect="1" noChangeArrowheads="1"/>
          </p:cNvPicPr>
          <p:nvPr/>
        </p:nvPicPr>
        <p:blipFill>
          <a:blip r:embed="rId3" cstate="print"/>
          <a:srcRect/>
          <a:stretch>
            <a:fillRect/>
          </a:stretch>
        </p:blipFill>
        <p:spPr bwMode="auto">
          <a:xfrm>
            <a:off x="3419872" y="906538"/>
            <a:ext cx="2304256" cy="22344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778098"/>
          </a:xfrm>
        </p:spPr>
        <p:txBody>
          <a:bodyPr/>
          <a:lstStyle/>
          <a:p>
            <a:pPr algn="ctr"/>
            <a:r>
              <a:rPr lang="tr-TR" b="1" dirty="0" smtClean="0">
                <a:solidFill>
                  <a:schemeClr val="tx1"/>
                </a:solidFill>
              </a:rPr>
              <a:t>OSMANLI İMPARATORLUĞU</a:t>
            </a:r>
            <a:endParaRPr lang="tr-TR" b="1" dirty="0">
              <a:solidFill>
                <a:schemeClr val="tx1"/>
              </a:solidFill>
            </a:endParaRPr>
          </a:p>
        </p:txBody>
      </p:sp>
      <p:pic>
        <p:nvPicPr>
          <p:cNvPr id="16386" name="Picture 2"/>
          <p:cNvPicPr>
            <a:picLocks noChangeAspect="1" noChangeArrowheads="1"/>
          </p:cNvPicPr>
          <p:nvPr/>
        </p:nvPicPr>
        <p:blipFill>
          <a:blip r:embed="rId2" cstate="print"/>
          <a:srcRect/>
          <a:stretch>
            <a:fillRect/>
          </a:stretch>
        </p:blipFill>
        <p:spPr bwMode="auto">
          <a:xfrm>
            <a:off x="467544" y="4631209"/>
            <a:ext cx="8261925" cy="2110159"/>
          </a:xfrm>
          <a:prstGeom prst="rect">
            <a:avLst/>
          </a:prstGeom>
          <a:noFill/>
          <a:ln w="9525">
            <a:noFill/>
            <a:miter lim="800000"/>
            <a:headEnd/>
            <a:tailEnd/>
          </a:ln>
        </p:spPr>
      </p:pic>
      <p:pic>
        <p:nvPicPr>
          <p:cNvPr id="16388" name="Picture 4" descr="OSMANLI İMPARATORLUĞU ile ilgili görsel sonucu"/>
          <p:cNvPicPr>
            <a:picLocks noChangeAspect="1" noChangeArrowheads="1"/>
          </p:cNvPicPr>
          <p:nvPr/>
        </p:nvPicPr>
        <p:blipFill>
          <a:blip r:embed="rId3" cstate="print"/>
          <a:srcRect/>
          <a:stretch>
            <a:fillRect/>
          </a:stretch>
        </p:blipFill>
        <p:spPr bwMode="auto">
          <a:xfrm>
            <a:off x="2267744" y="914015"/>
            <a:ext cx="4608512" cy="365292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chemeClr val="tx1"/>
                </a:solidFill>
              </a:rPr>
              <a:t>OSMANLI MUTFAĞI</a:t>
            </a:r>
            <a:endParaRPr lang="tr-TR" b="1" dirty="0">
              <a:solidFill>
                <a:schemeClr val="tx1"/>
              </a:solidFill>
            </a:endParaRPr>
          </a:p>
        </p:txBody>
      </p:sp>
      <p:sp>
        <p:nvSpPr>
          <p:cNvPr id="3" name="2 İçerik Yer Tutucusu"/>
          <p:cNvSpPr>
            <a:spLocks noGrp="1"/>
          </p:cNvSpPr>
          <p:nvPr>
            <p:ph sz="quarter" idx="1"/>
          </p:nvPr>
        </p:nvSpPr>
        <p:spPr>
          <a:xfrm>
            <a:off x="107504" y="1447800"/>
            <a:ext cx="3600400" cy="4572000"/>
          </a:xfrm>
        </p:spPr>
        <p:txBody>
          <a:bodyPr>
            <a:normAutofit fontScale="92500" lnSpcReduction="10000"/>
          </a:bodyPr>
          <a:lstStyle/>
          <a:p>
            <a:r>
              <a:rPr lang="tr-TR" dirty="0" smtClean="0"/>
              <a:t>Topkapı Sarayı</a:t>
            </a:r>
          </a:p>
          <a:p>
            <a:pPr>
              <a:buNone/>
            </a:pPr>
            <a:endParaRPr lang="tr-TR" dirty="0" smtClean="0"/>
          </a:p>
          <a:p>
            <a:pPr algn="just">
              <a:buNone/>
            </a:pPr>
            <a:r>
              <a:rPr lang="tr-TR" dirty="0" smtClean="0"/>
              <a:t>	</a:t>
            </a:r>
            <a:r>
              <a:rPr lang="tr-TR" dirty="0" smtClean="0"/>
              <a:t>Saray</a:t>
            </a:r>
            <a:r>
              <a:rPr lang="tr-TR" dirty="0" smtClean="0"/>
              <a:t>, yalnızca Osmanlı hanedanına ev sahipliği yapmakla kalmayıp bunun yanı sıra hem bir idare merkezi hem de birçok kişinin hayatını sürdürdüğü önemli bir sosyal mekan olduğu için saray mutfağı üzerinde durulması gereken bir kavramdır.</a:t>
            </a:r>
            <a:endParaRPr lang="tr-TR" dirty="0" smtClean="0"/>
          </a:p>
          <a:p>
            <a:endParaRPr lang="tr-TR" dirty="0" smtClean="0"/>
          </a:p>
          <a:p>
            <a:endParaRPr lang="tr-TR" dirty="0"/>
          </a:p>
        </p:txBody>
      </p:sp>
      <p:pic>
        <p:nvPicPr>
          <p:cNvPr id="17410" name="Picture 2" descr="topkapı sarayı planı ile ilgili görsel sonucu"/>
          <p:cNvPicPr>
            <a:picLocks noChangeAspect="1" noChangeArrowheads="1"/>
          </p:cNvPicPr>
          <p:nvPr/>
        </p:nvPicPr>
        <p:blipFill>
          <a:blip r:embed="rId2" cstate="print"/>
          <a:srcRect/>
          <a:stretch>
            <a:fillRect/>
          </a:stretch>
        </p:blipFill>
        <p:spPr bwMode="auto">
          <a:xfrm>
            <a:off x="3779912" y="1340768"/>
            <a:ext cx="5112568" cy="3384376"/>
          </a:xfrm>
          <a:prstGeom prst="rect">
            <a:avLst/>
          </a:prstGeom>
          <a:noFill/>
        </p:spPr>
      </p:pic>
      <p:pic>
        <p:nvPicPr>
          <p:cNvPr id="17414" name="Picture 6" descr="matbahı amire ile ilgili görsel sonucu"/>
          <p:cNvPicPr>
            <a:picLocks noChangeAspect="1" noChangeArrowheads="1"/>
          </p:cNvPicPr>
          <p:nvPr/>
        </p:nvPicPr>
        <p:blipFill>
          <a:blip r:embed="rId3" cstate="print"/>
          <a:srcRect/>
          <a:stretch>
            <a:fillRect/>
          </a:stretch>
        </p:blipFill>
        <p:spPr bwMode="auto">
          <a:xfrm>
            <a:off x="5436096" y="4797152"/>
            <a:ext cx="1905000" cy="1905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chemeClr val="tx1"/>
                </a:solidFill>
              </a:rPr>
              <a:t>OSMANLI MUTFAĞI</a:t>
            </a:r>
            <a:endParaRPr lang="tr-TR" b="1" dirty="0">
              <a:solidFill>
                <a:schemeClr val="tx1"/>
              </a:solidFill>
            </a:endParaRPr>
          </a:p>
        </p:txBody>
      </p:sp>
      <p:sp>
        <p:nvSpPr>
          <p:cNvPr id="3" name="2 İçerik Yer Tutucusu"/>
          <p:cNvSpPr>
            <a:spLocks noGrp="1"/>
          </p:cNvSpPr>
          <p:nvPr>
            <p:ph sz="quarter" idx="1"/>
          </p:nvPr>
        </p:nvSpPr>
        <p:spPr>
          <a:xfrm>
            <a:off x="251520" y="1412776"/>
            <a:ext cx="3816424" cy="5184576"/>
          </a:xfrm>
        </p:spPr>
        <p:txBody>
          <a:bodyPr>
            <a:normAutofit fontScale="70000" lnSpcReduction="20000"/>
          </a:bodyPr>
          <a:lstStyle/>
          <a:p>
            <a:pPr algn="just"/>
            <a:r>
              <a:rPr lang="tr-TR" dirty="0" smtClean="0"/>
              <a:t>Topkapı Sarayı’nın mutfak kısmı ikinci avlunun sağ ve sol taraflarında konumlandırılmıştır ve birçok kısımdan </a:t>
            </a:r>
            <a:r>
              <a:rPr lang="tr-TR" dirty="0" smtClean="0"/>
              <a:t>oluşmaktadır.</a:t>
            </a:r>
          </a:p>
          <a:p>
            <a:pPr algn="just"/>
            <a:endParaRPr lang="tr-TR" dirty="0" smtClean="0"/>
          </a:p>
          <a:p>
            <a:pPr algn="just"/>
            <a:r>
              <a:rPr lang="tr-TR" dirty="0" smtClean="0"/>
              <a:t>Mutfağın</a:t>
            </a:r>
            <a:r>
              <a:rPr lang="tr-TR" dirty="0" smtClean="0"/>
              <a:t>, Matbah-ı </a:t>
            </a:r>
            <a:r>
              <a:rPr lang="tr-TR" dirty="0" err="1" smtClean="0"/>
              <a:t>Âmire’ye</a:t>
            </a:r>
            <a:r>
              <a:rPr lang="tr-TR" dirty="0" smtClean="0"/>
              <a:t> bağlı olarak</a:t>
            </a:r>
          </a:p>
          <a:p>
            <a:pPr lvl="1" algn="just"/>
            <a:r>
              <a:rPr lang="tr-TR" dirty="0" smtClean="0"/>
              <a:t>Has Mutfak,</a:t>
            </a:r>
          </a:p>
          <a:p>
            <a:pPr lvl="1" algn="just"/>
            <a:r>
              <a:rPr lang="tr-TR" dirty="0" smtClean="0"/>
              <a:t>Ağalar</a:t>
            </a:r>
            <a:r>
              <a:rPr lang="tr-TR" dirty="0" smtClean="0"/>
              <a:t> Mutfağı </a:t>
            </a:r>
            <a:r>
              <a:rPr lang="tr-TR" dirty="0" smtClean="0"/>
              <a:t>ve</a:t>
            </a:r>
          </a:p>
          <a:p>
            <a:pPr lvl="1" algn="just"/>
            <a:r>
              <a:rPr lang="tr-TR" dirty="0" smtClean="0"/>
              <a:t>Divan</a:t>
            </a:r>
            <a:r>
              <a:rPr lang="tr-TR" dirty="0" smtClean="0"/>
              <a:t> Mutfağı gibi </a:t>
            </a:r>
            <a:r>
              <a:rPr lang="tr-TR" dirty="0" smtClean="0"/>
              <a:t>bölümleri bulunurdu.</a:t>
            </a:r>
          </a:p>
          <a:p>
            <a:pPr lvl="1" algn="just"/>
            <a:r>
              <a:rPr lang="tr-TR" dirty="0" smtClean="0"/>
              <a:t>Bu </a:t>
            </a:r>
            <a:r>
              <a:rPr lang="tr-TR" dirty="0" smtClean="0"/>
              <a:t>bölümlerin dışında tatlıların, macun ve </a:t>
            </a:r>
            <a:r>
              <a:rPr lang="tr-TR" dirty="0" smtClean="0"/>
              <a:t>şerbetlerin, turşuların üretildiği bir</a:t>
            </a:r>
            <a:r>
              <a:rPr lang="tr-TR" dirty="0" smtClean="0"/>
              <a:t> </a:t>
            </a:r>
            <a:r>
              <a:rPr lang="tr-TR" dirty="0" smtClean="0"/>
              <a:t>Helvahane,</a:t>
            </a:r>
          </a:p>
          <a:p>
            <a:pPr lvl="1" algn="just"/>
            <a:r>
              <a:rPr lang="tr-TR" dirty="0" smtClean="0"/>
              <a:t>gıdaların </a:t>
            </a:r>
            <a:r>
              <a:rPr lang="tr-TR" dirty="0" smtClean="0"/>
              <a:t>saklandığı </a:t>
            </a:r>
            <a:r>
              <a:rPr lang="tr-TR" dirty="0" smtClean="0"/>
              <a:t>Kiler,</a:t>
            </a:r>
          </a:p>
          <a:p>
            <a:pPr lvl="1" algn="just"/>
            <a:r>
              <a:rPr lang="tr-TR" dirty="0" smtClean="0"/>
              <a:t>Fırın,</a:t>
            </a:r>
          </a:p>
          <a:p>
            <a:pPr lvl="1" algn="just"/>
            <a:r>
              <a:rPr lang="tr-TR" dirty="0" smtClean="0"/>
              <a:t>Kalayhane</a:t>
            </a:r>
            <a:r>
              <a:rPr lang="tr-TR" dirty="0" smtClean="0"/>
              <a:t> </a:t>
            </a:r>
            <a:r>
              <a:rPr lang="tr-TR" dirty="0" smtClean="0"/>
              <a:t>ve</a:t>
            </a:r>
          </a:p>
          <a:p>
            <a:pPr lvl="1" algn="just"/>
            <a:r>
              <a:rPr lang="tr-TR" dirty="0" smtClean="0"/>
              <a:t>mutfağın </a:t>
            </a:r>
            <a:r>
              <a:rPr lang="tr-TR" dirty="0" smtClean="0"/>
              <a:t>aydınlatılmasından sorumlu </a:t>
            </a:r>
            <a:r>
              <a:rPr lang="tr-TR" dirty="0" err="1" smtClean="0"/>
              <a:t>Şemafer</a:t>
            </a:r>
            <a:r>
              <a:rPr lang="tr-TR" dirty="0" smtClean="0"/>
              <a:t> </a:t>
            </a:r>
            <a:r>
              <a:rPr lang="tr-TR" dirty="0" err="1" smtClean="0"/>
              <a:t>Karhanesi</a:t>
            </a:r>
            <a:r>
              <a:rPr lang="tr-TR" dirty="0" smtClean="0"/>
              <a:t> bölümleri de bulunmaktaydı.</a:t>
            </a:r>
            <a:endParaRPr lang="tr-TR" dirty="0" smtClean="0"/>
          </a:p>
          <a:p>
            <a:endParaRPr lang="tr-TR" dirty="0"/>
          </a:p>
        </p:txBody>
      </p:sp>
      <p:pic>
        <p:nvPicPr>
          <p:cNvPr id="18434" name="Picture 2"/>
          <p:cNvPicPr>
            <a:picLocks noChangeAspect="1" noChangeArrowheads="1"/>
          </p:cNvPicPr>
          <p:nvPr/>
        </p:nvPicPr>
        <p:blipFill>
          <a:blip r:embed="rId2" cstate="print"/>
          <a:srcRect/>
          <a:stretch>
            <a:fillRect/>
          </a:stretch>
        </p:blipFill>
        <p:spPr bwMode="auto">
          <a:xfrm>
            <a:off x="4499992" y="1340768"/>
            <a:ext cx="4464496" cy="523763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chemeClr val="tx1"/>
                </a:solidFill>
              </a:rPr>
              <a:t>OSMANLI MUTFAĞI</a:t>
            </a:r>
            <a:endParaRPr lang="tr-TR" b="1" dirty="0">
              <a:solidFill>
                <a:schemeClr val="tx1"/>
              </a:solidFill>
            </a:endParaRPr>
          </a:p>
        </p:txBody>
      </p:sp>
      <p:sp>
        <p:nvSpPr>
          <p:cNvPr id="3" name="2 İçerik Yer Tutucusu"/>
          <p:cNvSpPr>
            <a:spLocks noGrp="1"/>
          </p:cNvSpPr>
          <p:nvPr>
            <p:ph sz="quarter" idx="1"/>
          </p:nvPr>
        </p:nvSpPr>
        <p:spPr>
          <a:xfrm>
            <a:off x="251520" y="1412776"/>
            <a:ext cx="3888432" cy="5184576"/>
          </a:xfrm>
        </p:spPr>
        <p:txBody>
          <a:bodyPr>
            <a:normAutofit fontScale="77500" lnSpcReduction="20000"/>
          </a:bodyPr>
          <a:lstStyle/>
          <a:p>
            <a:pPr algn="just"/>
            <a:r>
              <a:rPr lang="tr-TR" dirty="0" smtClean="0"/>
              <a:t>Bunca farklı görev ve birimden oluşan bir mutfakta doğal olarak birçok farklı görevli de yer almaktaydı. Bu görevliler arasından en önemlileri – herkesin malumu üzere – aşçılardır. Devşirme sistemi içerisinden gelen ve </a:t>
            </a:r>
            <a:r>
              <a:rPr lang="tr-TR" i="1" dirty="0" err="1" smtClean="0"/>
              <a:t>acemioğlanları</a:t>
            </a:r>
            <a:r>
              <a:rPr lang="tr-TR" dirty="0" smtClean="0"/>
              <a:t> arasından seçilen kimseler belirli aşamalardan geçerek aşçı olabilirlerdir. Bu aşamalar sırasıyla </a:t>
            </a:r>
            <a:r>
              <a:rPr lang="tr-TR" i="1" dirty="0" err="1" smtClean="0"/>
              <a:t>şakirdlik</a:t>
            </a:r>
            <a:r>
              <a:rPr lang="tr-TR" dirty="0" smtClean="0"/>
              <a:t>, </a:t>
            </a:r>
            <a:r>
              <a:rPr lang="tr-TR" i="1" dirty="0" smtClean="0"/>
              <a:t>kalfalık, ustalık</a:t>
            </a:r>
            <a:r>
              <a:rPr lang="tr-TR" dirty="0" smtClean="0"/>
              <a:t> ve son olarak da </a:t>
            </a:r>
            <a:r>
              <a:rPr lang="tr-TR" i="1" dirty="0" smtClean="0"/>
              <a:t>aşçıbaşılık</a:t>
            </a:r>
            <a:r>
              <a:rPr lang="tr-TR" dirty="0" smtClean="0"/>
              <a:t>tır. Mutfağın en kıdemli aşçısı ise </a:t>
            </a:r>
            <a:r>
              <a:rPr lang="tr-TR" i="1" dirty="0" smtClean="0"/>
              <a:t>baş aşçıbaşı </a:t>
            </a:r>
            <a:r>
              <a:rPr lang="tr-TR" dirty="0" smtClean="0"/>
              <a:t>olarak bilinirdi. Saray mutfağında, yemeğin pişirilmesinden sorumlu her görevli de </a:t>
            </a:r>
            <a:r>
              <a:rPr lang="tr-TR" i="1" dirty="0" smtClean="0"/>
              <a:t>baş aşçıbaşı</a:t>
            </a:r>
            <a:r>
              <a:rPr lang="tr-TR" dirty="0" smtClean="0"/>
              <a:t>na bağlı olarak çalışırdı. Aşçıların yanı sıra </a:t>
            </a:r>
            <a:r>
              <a:rPr lang="tr-TR" dirty="0" err="1" smtClean="0"/>
              <a:t>Matbâh</a:t>
            </a:r>
            <a:r>
              <a:rPr lang="tr-TR" dirty="0" smtClean="0"/>
              <a:t>-ı </a:t>
            </a:r>
            <a:r>
              <a:rPr lang="tr-TR" dirty="0" err="1" smtClean="0"/>
              <a:t>Âmire’de</a:t>
            </a:r>
            <a:r>
              <a:rPr lang="tr-TR" dirty="0" smtClean="0"/>
              <a:t> </a:t>
            </a:r>
            <a:r>
              <a:rPr lang="tr-TR" i="1" dirty="0" err="1" smtClean="0"/>
              <a:t>kilercibaşı</a:t>
            </a:r>
            <a:r>
              <a:rPr lang="tr-TR" i="1" dirty="0" smtClean="0"/>
              <a:t>, helvacılar, </a:t>
            </a:r>
            <a:r>
              <a:rPr lang="tr-TR" i="1" dirty="0" err="1" smtClean="0"/>
              <a:t>habbazlar</a:t>
            </a:r>
            <a:r>
              <a:rPr lang="tr-TR" i="1" dirty="0" smtClean="0"/>
              <a:t> </a:t>
            </a:r>
            <a:r>
              <a:rPr lang="tr-TR" dirty="0" smtClean="0"/>
              <a:t>gibi birçok farklı görevli de bulunmaktaydı.</a:t>
            </a:r>
            <a:endParaRPr lang="tr-TR" dirty="0"/>
          </a:p>
        </p:txBody>
      </p:sp>
      <p:pic>
        <p:nvPicPr>
          <p:cNvPr id="19458" name="Picture 2"/>
          <p:cNvPicPr>
            <a:picLocks noChangeAspect="1" noChangeArrowheads="1"/>
          </p:cNvPicPr>
          <p:nvPr/>
        </p:nvPicPr>
        <p:blipFill>
          <a:blip r:embed="rId2" cstate="print"/>
          <a:srcRect/>
          <a:stretch>
            <a:fillRect/>
          </a:stretch>
        </p:blipFill>
        <p:spPr bwMode="auto">
          <a:xfrm>
            <a:off x="4499992" y="1412776"/>
            <a:ext cx="3572672" cy="482453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447800"/>
            <a:ext cx="3672408" cy="5221560"/>
          </a:xfrm>
        </p:spPr>
        <p:txBody>
          <a:bodyPr/>
          <a:lstStyle/>
          <a:p>
            <a:pPr>
              <a:buNone/>
            </a:pPr>
            <a:r>
              <a:rPr lang="tr-TR" b="1" dirty="0" smtClean="0"/>
              <a:t>Sofra Düzeni ve Adetleri</a:t>
            </a:r>
          </a:p>
          <a:p>
            <a:pPr lvl="1"/>
            <a:r>
              <a:rPr lang="tr-TR" dirty="0" smtClean="0"/>
              <a:t>Yere temiz bir örtü,</a:t>
            </a:r>
          </a:p>
          <a:p>
            <a:pPr lvl="1"/>
            <a:r>
              <a:rPr lang="tr-TR" dirty="0" smtClean="0"/>
              <a:t>Yerden fazla yüksek olmayan sehpa,</a:t>
            </a:r>
          </a:p>
          <a:p>
            <a:pPr lvl="1"/>
            <a:r>
              <a:rPr lang="tr-TR" dirty="0" smtClean="0"/>
              <a:t>Kaşık, çatal, bıçak, geniş yuvarlak sini,</a:t>
            </a:r>
          </a:p>
          <a:p>
            <a:pPr lvl="1"/>
            <a:r>
              <a:rPr lang="tr-TR" dirty="0" smtClean="0"/>
              <a:t>Yere oturma,</a:t>
            </a:r>
          </a:p>
          <a:p>
            <a:pPr lvl="1"/>
            <a:r>
              <a:rPr lang="tr-TR" dirty="0" smtClean="0"/>
              <a:t>Ev sahibinin gücüne göre hizmet…</a:t>
            </a:r>
          </a:p>
          <a:p>
            <a:pPr lvl="1"/>
            <a:r>
              <a:rPr lang="tr-TR" dirty="0" smtClean="0"/>
              <a:t>Yemek öncesi ve sonrası el yıkama ve dua </a:t>
            </a:r>
            <a:r>
              <a:rPr lang="tr-TR" dirty="0" smtClean="0"/>
              <a:t>etme.</a:t>
            </a:r>
            <a:endParaRPr lang="tr-TR" dirty="0" smtClean="0"/>
          </a:p>
          <a:p>
            <a:pPr lvl="1"/>
            <a:endParaRPr lang="tr-TR" dirty="0" smtClean="0"/>
          </a:p>
          <a:p>
            <a:pPr lvl="1"/>
            <a:endParaRPr lang="tr-TR" dirty="0" smtClean="0"/>
          </a:p>
          <a:p>
            <a:endParaRPr lang="tr-TR" dirty="0"/>
          </a:p>
        </p:txBody>
      </p:sp>
      <p:pic>
        <p:nvPicPr>
          <p:cNvPr id="20482" name="Picture 2"/>
          <p:cNvPicPr>
            <a:picLocks noChangeAspect="1" noChangeArrowheads="1"/>
          </p:cNvPicPr>
          <p:nvPr/>
        </p:nvPicPr>
        <p:blipFill>
          <a:blip r:embed="rId2" cstate="print"/>
          <a:srcRect/>
          <a:stretch>
            <a:fillRect/>
          </a:stretch>
        </p:blipFill>
        <p:spPr bwMode="auto">
          <a:xfrm>
            <a:off x="3707904" y="2132856"/>
            <a:ext cx="5328592" cy="3404617"/>
          </a:xfrm>
          <a:prstGeom prst="rect">
            <a:avLst/>
          </a:prstGeom>
          <a:noFill/>
          <a:ln w="9525">
            <a:noFill/>
            <a:miter lim="800000"/>
            <a:headEnd/>
            <a:tailEnd/>
          </a:ln>
        </p:spPr>
      </p:pic>
      <p:sp>
        <p:nvSpPr>
          <p:cNvPr id="5" name="1 Başlık"/>
          <p:cNvSpPr>
            <a:spLocks noGrp="1"/>
          </p:cNvSpPr>
          <p:nvPr>
            <p:ph type="title"/>
          </p:nvPr>
        </p:nvSpPr>
        <p:spPr/>
        <p:txBody>
          <a:bodyPr/>
          <a:lstStyle/>
          <a:p>
            <a:pPr algn="ctr"/>
            <a:r>
              <a:rPr lang="tr-TR" b="1" dirty="0" smtClean="0">
                <a:solidFill>
                  <a:schemeClr val="tx1"/>
                </a:solidFill>
              </a:rPr>
              <a:t>OSMANLI MUTFAĞI</a:t>
            </a:r>
            <a:endParaRPr lang="tr-TR"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1447800"/>
            <a:ext cx="3384376" cy="5221560"/>
          </a:xfrm>
        </p:spPr>
        <p:txBody>
          <a:bodyPr/>
          <a:lstStyle/>
          <a:p>
            <a:endParaRPr lang="tr-TR" dirty="0" smtClean="0"/>
          </a:p>
          <a:p>
            <a:endParaRPr lang="tr-TR" dirty="0"/>
          </a:p>
        </p:txBody>
      </p:sp>
      <p:sp>
        <p:nvSpPr>
          <p:cNvPr id="5" name="1 Başlık"/>
          <p:cNvSpPr>
            <a:spLocks noGrp="1"/>
          </p:cNvSpPr>
          <p:nvPr>
            <p:ph type="title"/>
          </p:nvPr>
        </p:nvSpPr>
        <p:spPr/>
        <p:txBody>
          <a:bodyPr/>
          <a:lstStyle/>
          <a:p>
            <a:pPr algn="ctr"/>
            <a:r>
              <a:rPr lang="tr-TR" b="1" dirty="0" smtClean="0">
                <a:solidFill>
                  <a:schemeClr val="tx1"/>
                </a:solidFill>
              </a:rPr>
              <a:t>OSMANLI MUTFAĞI</a:t>
            </a:r>
            <a:endParaRPr lang="tr-TR" b="1" dirty="0">
              <a:solidFill>
                <a:schemeClr val="tx1"/>
              </a:solidFill>
            </a:endParaRPr>
          </a:p>
        </p:txBody>
      </p:sp>
      <p:pic>
        <p:nvPicPr>
          <p:cNvPr id="21507" name="Picture 3"/>
          <p:cNvPicPr>
            <a:picLocks noChangeAspect="1" noChangeArrowheads="1"/>
          </p:cNvPicPr>
          <p:nvPr/>
        </p:nvPicPr>
        <p:blipFill>
          <a:blip r:embed="rId2" cstate="print"/>
          <a:srcRect/>
          <a:stretch>
            <a:fillRect/>
          </a:stretch>
        </p:blipFill>
        <p:spPr bwMode="auto">
          <a:xfrm>
            <a:off x="3635896" y="1844824"/>
            <a:ext cx="5436096" cy="3866753"/>
          </a:xfrm>
          <a:prstGeom prst="rect">
            <a:avLst/>
          </a:prstGeom>
          <a:noFill/>
          <a:ln w="9525">
            <a:noFill/>
            <a:miter lim="800000"/>
            <a:headEnd/>
            <a:tailEnd/>
          </a:ln>
        </p:spPr>
      </p:pic>
      <p:sp>
        <p:nvSpPr>
          <p:cNvPr id="7" name="2 İçerik Yer Tutucusu"/>
          <p:cNvSpPr txBox="1">
            <a:spLocks/>
          </p:cNvSpPr>
          <p:nvPr/>
        </p:nvSpPr>
        <p:spPr>
          <a:xfrm>
            <a:off x="107504" y="1447800"/>
            <a:ext cx="3528392" cy="522156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tr-TR" sz="2600" b="1" i="0" u="none" strike="noStrike" kern="1200" cap="none" spc="0" normalizeH="0" baseline="0" noProof="0" dirty="0" smtClean="0">
                <a:ln>
                  <a:noFill/>
                </a:ln>
                <a:solidFill>
                  <a:schemeClr val="tx1"/>
                </a:solidFill>
                <a:effectLst/>
                <a:uLnTx/>
                <a:uFillTx/>
                <a:latin typeface="+mn-lt"/>
                <a:ea typeface="+mn-ea"/>
                <a:cs typeface="+mn-cs"/>
              </a:rPr>
              <a:t>Şenlikler</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Protokol için</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lang="tr-TR" sz="2400" dirty="0" smtClean="0"/>
              <a:t>Halk için</a:t>
            </a:r>
          </a:p>
          <a:p>
            <a:pPr marL="548640" marR="0" lvl="1" indent="-228600" algn="l" defTabSz="914400" rtl="0" eaLnBrk="1" fontAlgn="auto" latinLnBrk="0" hangingPunct="1">
              <a:lnSpc>
                <a:spcPct val="100000"/>
              </a:lnSpc>
              <a:spcBef>
                <a:spcPts val="370"/>
              </a:spcBef>
              <a:spcAft>
                <a:spcPts val="0"/>
              </a:spcAft>
              <a:buClr>
                <a:schemeClr val="accent2"/>
              </a:buClr>
              <a:buSzPct val="85000"/>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ts val="580"/>
              </a:spcBef>
              <a:buClr>
                <a:schemeClr val="accent1"/>
              </a:buClr>
              <a:buSzPct val="85000"/>
              <a:defRPr/>
            </a:pPr>
            <a:r>
              <a:rPr lang="tr-TR" sz="2600" b="1" dirty="0" smtClean="0"/>
              <a:t>Şenlikler</a:t>
            </a:r>
          </a:p>
          <a:p>
            <a:pPr marL="274320" lvl="0" indent="-274320">
              <a:spcBef>
                <a:spcPts val="580"/>
              </a:spcBef>
              <a:buClr>
                <a:schemeClr val="accent1"/>
              </a:buClr>
              <a:buSzPct val="85000"/>
              <a:defRPr/>
            </a:pPr>
            <a:r>
              <a:rPr kumimoji="0" lang="tr-TR" sz="2600" b="1" i="0" u="none" strike="noStrike" kern="1200" cap="none" spc="0" normalizeH="0" baseline="0" noProof="0" dirty="0" smtClean="0">
                <a:ln>
                  <a:noFill/>
                </a:ln>
                <a:solidFill>
                  <a:schemeClr val="tx1"/>
                </a:solidFill>
                <a:effectLst/>
                <a:uLnTx/>
                <a:uFillTx/>
                <a:latin typeface="+mn-lt"/>
                <a:ea typeface="+mn-ea"/>
                <a:cs typeface="+mn-cs"/>
              </a:rPr>
              <a:t>Armağanlar</a:t>
            </a:r>
          </a:p>
          <a:p>
            <a:pPr marL="274320" lvl="0" indent="-274320">
              <a:spcBef>
                <a:spcPts val="580"/>
              </a:spcBef>
              <a:buClr>
                <a:schemeClr val="accent1"/>
              </a:buClr>
              <a:buSzPct val="85000"/>
              <a:defRPr/>
            </a:pPr>
            <a:r>
              <a:rPr lang="tr-TR" sz="2600" b="1" dirty="0" smtClean="0"/>
              <a:t>Temizlik, düzen ve gösteriş…</a:t>
            </a:r>
          </a:p>
          <a:p>
            <a:pPr marL="274320" lvl="0" indent="-274320">
              <a:spcBef>
                <a:spcPts val="580"/>
              </a:spcBef>
              <a:buClr>
                <a:schemeClr val="accent1"/>
              </a:buClr>
              <a:buSzPct val="85000"/>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tr-T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121</TotalTime>
  <Words>187</Words>
  <Application>Microsoft Office PowerPoint</Application>
  <PresentationFormat>Ekran Gösterisi (4:3)</PresentationFormat>
  <Paragraphs>60</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Hisse Senedi</vt:lpstr>
      <vt:lpstr>OSMANLI MUTFAĞI</vt:lpstr>
      <vt:lpstr>İÇERİK</vt:lpstr>
      <vt:lpstr>OSMANLI DEVLETİ</vt:lpstr>
      <vt:lpstr>OSMANLI İMPARATORLUĞU</vt:lpstr>
      <vt:lpstr>OSMANLI MUTFAĞI</vt:lpstr>
      <vt:lpstr>OSMANLI MUTFAĞI</vt:lpstr>
      <vt:lpstr>OSMANLI MUTFAĞI</vt:lpstr>
      <vt:lpstr>OSMANLI MUTFAĞI</vt:lpstr>
      <vt:lpstr>OSMANLI MUTFAĞI</vt:lpstr>
      <vt:lpstr>OSMANLI MUTFAĞI</vt:lpstr>
      <vt:lpstr>OSMANLI MUTFAĞI</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OSMANLI MUTFAĞI</dc:title>
  <dc:creator>ASUS</dc:creator>
  <cp:lastModifiedBy>ASUS</cp:lastModifiedBy>
  <cp:revision>13</cp:revision>
  <dcterms:created xsi:type="dcterms:W3CDTF">2018-02-06T08:59:29Z</dcterms:created>
  <dcterms:modified xsi:type="dcterms:W3CDTF">2018-02-06T11:04:00Z</dcterms:modified>
</cp:coreProperties>
</file>